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5" r:id="rId4"/>
  </p:sldMasterIdLst>
  <p:notesMasterIdLst>
    <p:notesMasterId r:id="rId6"/>
  </p:notesMasterIdLst>
  <p:sldIdLst>
    <p:sldId id="2147483638" r:id="rId5"/>
  </p:sldIdLst>
  <p:sldSz cx="7772400" cy="137620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ne-pager" id="{856414B0-9E3B-49ED-88D4-0535E5C0D265}">
          <p14:sldIdLst>
            <p14:sldId id="2147483638"/>
          </p14:sldIdLst>
        </p14:section>
      </p14:section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3509A46-13FA-4C7E-3923-B1EEDCEA7F44}" name="Yee-Ann Lee (Recco Consulting Inc)" initials="YI" userId="S::v-yeeannlee@microsoft.com::6befb0b8-ad80-4ccb-acc3-65c1dbe57170" providerId="AD"/>
  <p188:author id="{7DCC914F-22F3-8F55-6CEF-FF0EEBD93F7E}" name="Yana Terukhova" initials="YT" userId="S::yanat@microsoft.com::28c1b028-299b-4ee2-bac8-a770e006f64c" providerId="AD"/>
  <p188:author id="{DAC2E78C-F4DC-3B76-6506-AEB41109304C}" name="Daniel Vargas Gonzalez" initials="DG" userId="S::davargas@microsoft.com::918bf058-05ef-46dd-a10c-108e4aa2acd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3BC4"/>
    <a:srgbClr val="0078D3"/>
    <a:srgbClr val="DB3500"/>
    <a:srgbClr val="A02B93"/>
    <a:srgbClr val="008575"/>
    <a:srgbClr val="008800"/>
    <a:srgbClr val="0078D4"/>
    <a:srgbClr val="8661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D1AB78-4A3C-46FB-A7B9-B2745243E2C6}" v="5" dt="2025-11-06T16:20:05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7FA88-0003-A147-BA1D-5AD658C45EE6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59050" y="1143000"/>
            <a:ext cx="1739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4E93B-7BF5-9544-A05E-3B526299E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15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2252260"/>
            <a:ext cx="6606540" cy="4791228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7228257"/>
            <a:ext cx="5829300" cy="3322639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633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36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732701"/>
            <a:ext cx="1675924" cy="1166269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732701"/>
            <a:ext cx="4930616" cy="1166269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17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C6FA329-1CDE-C8A8-C77F-8A74B0CEE690}"/>
              </a:ext>
            </a:extLst>
          </p:cNvPr>
          <p:cNvSpPr txBox="1"/>
          <p:nvPr userDrawn="1"/>
        </p:nvSpPr>
        <p:spPr>
          <a:xfrm>
            <a:off x="0" y="-1899"/>
            <a:ext cx="7772400" cy="13681223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C73ECC">
                  <a:alpha val="5000"/>
                </a:srgbClr>
              </a:gs>
              <a:gs pos="0">
                <a:srgbClr val="0078D4">
                  <a:alpha val="5000"/>
                </a:srgbClr>
              </a:gs>
            </a:gsLst>
            <a:lin ang="0" scaled="1"/>
          </a:gradFill>
        </p:spPr>
        <p:txBody>
          <a:bodyPr wrap="square" lIns="91440" tIns="91440" rIns="91440" bIns="91440" anchor="b"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900">
              <a:latin typeface="Segoe Sans Display" pitchFamily="2" charset="0"/>
              <a:cs typeface="Segoe Sans Display" pitchFamily="2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A020BB7-E420-7FAE-4DDA-7DEE52B2DDBB}"/>
              </a:ext>
            </a:extLst>
          </p:cNvPr>
          <p:cNvSpPr/>
          <p:nvPr userDrawn="1"/>
        </p:nvSpPr>
        <p:spPr bwMode="auto">
          <a:xfrm>
            <a:off x="0" y="13636929"/>
            <a:ext cx="7772400" cy="125110"/>
          </a:xfrm>
          <a:prstGeom prst="roundRect">
            <a:avLst>
              <a:gd name="adj" fmla="val 0"/>
            </a:avLst>
          </a:prstGeom>
          <a:gradFill>
            <a:gsLst>
              <a:gs pos="52000">
                <a:srgbClr val="8661C5"/>
              </a:gs>
              <a:gs pos="0">
                <a:srgbClr val="0078D4"/>
              </a:gs>
              <a:gs pos="100000">
                <a:srgbClr val="C03BC4"/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D1B0422-C7EA-91CE-C8B5-CD3DE312E58F}"/>
              </a:ext>
            </a:extLst>
          </p:cNvPr>
          <p:cNvSpPr/>
          <p:nvPr userDrawn="1"/>
        </p:nvSpPr>
        <p:spPr bwMode="auto">
          <a:xfrm>
            <a:off x="0" y="0"/>
            <a:ext cx="7772400" cy="125110"/>
          </a:xfrm>
          <a:prstGeom prst="roundRect">
            <a:avLst>
              <a:gd name="adj" fmla="val 0"/>
            </a:avLst>
          </a:prstGeom>
          <a:gradFill>
            <a:gsLst>
              <a:gs pos="52000">
                <a:srgbClr val="8661C5"/>
              </a:gs>
              <a:gs pos="0">
                <a:srgbClr val="0078D4"/>
              </a:gs>
              <a:gs pos="100000">
                <a:srgbClr val="C03BC4"/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612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32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3430956"/>
            <a:ext cx="6703695" cy="5724625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9209738"/>
            <a:ext cx="6703695" cy="3010445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01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3663505"/>
            <a:ext cx="3303270" cy="8731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3663505"/>
            <a:ext cx="3303270" cy="8731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137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732704"/>
            <a:ext cx="6703695" cy="266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3373612"/>
            <a:ext cx="3288089" cy="1653355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5026967"/>
            <a:ext cx="3288089" cy="73939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3373612"/>
            <a:ext cx="3304282" cy="1653355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5026967"/>
            <a:ext cx="3304282" cy="73939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839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900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72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917469"/>
            <a:ext cx="2506801" cy="3211142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981482"/>
            <a:ext cx="3934778" cy="9779967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4128612"/>
            <a:ext cx="2506801" cy="7648763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559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917469"/>
            <a:ext cx="2506801" cy="3211142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981482"/>
            <a:ext cx="3934778" cy="9779967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4128612"/>
            <a:ext cx="2506801" cy="7648763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65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732704"/>
            <a:ext cx="6703695" cy="266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3663505"/>
            <a:ext cx="6703695" cy="8731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12755373"/>
            <a:ext cx="1748790" cy="7327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681696-F6AC-334C-B7DD-FD47891233BA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12755373"/>
            <a:ext cx="2623185" cy="7327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12755373"/>
            <a:ext cx="1748790" cy="7327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94439C-00D1-C349-AB16-FCCCE7969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49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672" r:id="rId12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adoption.microsoft.com/en-us/scenario-library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hyperlink" Target="https://aka.ms/M365Copilot/TopPromptsPage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doption.microsoft.com/en-us/copilot/success-kit/" TargetMode="External"/><Relationship Id="rId5" Type="http://schemas.openxmlformats.org/officeDocument/2006/relationships/hyperlink" Target="https://m365.cloud.microsoft/copilot-prompts" TargetMode="External"/><Relationship Id="rId4" Type="http://schemas.openxmlformats.org/officeDocument/2006/relationships/hyperlink" Target="https://adoption.microsoft.com/en-us/copilo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1B722E-111D-05CE-ACF1-E2C4E7E57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36AE618-A427-F5B5-986B-0DC09E5097F3}"/>
              </a:ext>
            </a:extLst>
          </p:cNvPr>
          <p:cNvSpPr txBox="1"/>
          <p:nvPr/>
        </p:nvSpPr>
        <p:spPr>
          <a:xfrm>
            <a:off x="272261" y="2894542"/>
            <a:ext cx="7227878" cy="389640"/>
          </a:xfrm>
          <a:prstGeom prst="roundRect">
            <a:avLst>
              <a:gd name="adj" fmla="val 21585"/>
            </a:avLst>
          </a:prstGeom>
          <a:solidFill>
            <a:schemeClr val="bg1"/>
          </a:solidFill>
          <a:ln w="12700">
            <a:gradFill flip="none" rotWithShape="1">
              <a:gsLst>
                <a:gs pos="0">
                  <a:srgbClr val="0078D3"/>
                </a:gs>
                <a:gs pos="100000">
                  <a:srgbClr val="C03BC4"/>
                </a:gs>
              </a:gsLst>
              <a:lin ang="0" scaled="1"/>
              <a:tileRect/>
            </a:gradFill>
          </a:ln>
        </p:spPr>
        <p:txBody>
          <a:bodyPr wrap="square" lIns="91440" tIns="0" rIns="91440" bIns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b="1">
                <a:gradFill>
                  <a:gsLst>
                    <a:gs pos="0">
                      <a:srgbClr val="0078D3"/>
                    </a:gs>
                    <a:gs pos="100000">
                      <a:srgbClr val="C03BC4"/>
                    </a:gs>
                  </a:gsLst>
                  <a:lin ang="0" scaled="1"/>
                </a:gradFill>
                <a:latin typeface="Segoe Sans Display Semibold"/>
                <a:cs typeface="Segoe Sans Display Semibold"/>
              </a:rPr>
              <a:t>Get Microsoft 365 Copilot prompts at </a:t>
            </a:r>
            <a:r>
              <a:rPr lang="en-US" sz="1200" b="1">
                <a:gradFill>
                  <a:gsLst>
                    <a:gs pos="0">
                      <a:srgbClr val="0078D3"/>
                    </a:gs>
                    <a:gs pos="100000">
                      <a:srgbClr val="C03BC4"/>
                    </a:gs>
                  </a:gsLst>
                  <a:lin ang="0" scaled="1"/>
                </a:gradFill>
                <a:latin typeface="Segoe Sans Display Semibold"/>
                <a:cs typeface="Segoe Sans Display Semibol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aka.ms/M365Copilot/TopPromptsPage</a:t>
            </a:r>
            <a:endParaRPr lang="en-US" sz="1200" b="1">
              <a:gradFill>
                <a:gsLst>
                  <a:gs pos="0">
                    <a:srgbClr val="0078D3"/>
                  </a:gs>
                  <a:gs pos="100000">
                    <a:srgbClr val="C03BC4"/>
                  </a:gs>
                </a:gsLst>
                <a:lin ang="0" scaled="1"/>
              </a:gradFill>
              <a:latin typeface="Segoe Sans Display Semibold"/>
              <a:cs typeface="Segoe Sans Display Semibold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B9E9E9-E455-619B-82CC-FBD7C6AC15D9}"/>
              </a:ext>
            </a:extLst>
          </p:cNvPr>
          <p:cNvSpPr txBox="1"/>
          <p:nvPr/>
        </p:nvSpPr>
        <p:spPr>
          <a:xfrm>
            <a:off x="272261" y="1585658"/>
            <a:ext cx="7227878" cy="1178236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91440" tIns="91440" rIns="91440" bIns="91440" anchor="b"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900">
              <a:latin typeface="Segoe Sans Display" pitchFamily="2" charset="0"/>
              <a:cs typeface="Segoe Sans Display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38AD6B-E159-3604-549C-417294DB7B31}"/>
              </a:ext>
            </a:extLst>
          </p:cNvPr>
          <p:cNvSpPr txBox="1"/>
          <p:nvPr/>
        </p:nvSpPr>
        <p:spPr>
          <a:xfrm>
            <a:off x="272261" y="724495"/>
            <a:ext cx="5602986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600" b="1">
                <a:latin typeface="Segoe Sans Display Semibold" pitchFamily="2" charset="0"/>
                <a:cs typeface="Segoe Sans Display Semibold" pitchFamily="2" charset="0"/>
              </a:rPr>
              <a:t>Mastering Copilot Essentials</a:t>
            </a:r>
            <a:endParaRPr lang="en-US" sz="2600" b="1">
              <a:solidFill>
                <a:srgbClr val="0078D4"/>
              </a:solidFill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35401E-5F33-E428-D4C3-26CADBD167DB}"/>
              </a:ext>
            </a:extLst>
          </p:cNvPr>
          <p:cNvSpPr txBox="1"/>
          <p:nvPr/>
        </p:nvSpPr>
        <p:spPr>
          <a:xfrm>
            <a:off x="272261" y="1162736"/>
            <a:ext cx="550535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spc="20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Prompt smarter. Build agents faster. Scale with Copilot.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B64325-6DBF-9E6C-EF4D-A50BA482BF40}"/>
              </a:ext>
            </a:extLst>
          </p:cNvPr>
          <p:cNvSpPr txBox="1"/>
          <p:nvPr/>
        </p:nvSpPr>
        <p:spPr>
          <a:xfrm>
            <a:off x="394949" y="1730110"/>
            <a:ext cx="3194779" cy="2210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b="1">
                <a:latin typeface="Segoe Sans Display Semibold" pitchFamily="2" charset="0"/>
                <a:cs typeface="Segoe Sans Display Semibold" pitchFamily="2" charset="0"/>
              </a:rPr>
              <a:t>Terminology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26CDEE-C331-404C-310A-8B091C2D2FBA}"/>
              </a:ext>
            </a:extLst>
          </p:cNvPr>
          <p:cNvSpPr txBox="1"/>
          <p:nvPr/>
        </p:nvSpPr>
        <p:spPr>
          <a:xfrm>
            <a:off x="394949" y="2066642"/>
            <a:ext cx="3304507" cy="60529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400"/>
              </a:spcAft>
            </a:pPr>
            <a:r>
              <a:rPr lang="en-US" sz="900" b="1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LLMs: </a:t>
            </a:r>
            <a:r>
              <a:rPr lang="en-US" sz="900">
                <a:latin typeface="Segoe Sans Text" pitchFamily="2" charset="0"/>
                <a:cs typeface="Segoe Sans Text" pitchFamily="2" charset="0"/>
              </a:rPr>
              <a:t>Large language models trained on public data to understand and generate text.</a:t>
            </a:r>
          </a:p>
          <a:p>
            <a:pPr>
              <a:spcAft>
                <a:spcPts val="400"/>
              </a:spcAft>
            </a:pPr>
            <a:r>
              <a:rPr lang="en-US" sz="900" b="1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GPT Models: </a:t>
            </a:r>
            <a:r>
              <a:rPr lang="en-US" sz="900">
                <a:latin typeface="Segoe Sans Text" pitchFamily="2" charset="0"/>
                <a:cs typeface="Segoe Sans Text" pitchFamily="2" charset="0"/>
              </a:rPr>
              <a:t>Generative pre-trained transformers (GPT) are models developed by OpenAI for natural language.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717599-C774-B0E0-7A11-44E4333A4855}"/>
              </a:ext>
            </a:extLst>
          </p:cNvPr>
          <p:cNvSpPr txBox="1"/>
          <p:nvPr/>
        </p:nvSpPr>
        <p:spPr>
          <a:xfrm>
            <a:off x="3886201" y="1663400"/>
            <a:ext cx="3518382" cy="10233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900" b="1" spc="-20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Agents: </a:t>
            </a:r>
            <a:r>
              <a:rPr lang="en-US" sz="900" spc="-20">
                <a:latin typeface="Segoe Sans Text" pitchFamily="2" charset="0"/>
                <a:cs typeface="Segoe Sans Text" pitchFamily="2" charset="0"/>
              </a:rPr>
              <a:t>Autonomous systems that perform tasks using AI models.</a:t>
            </a:r>
          </a:p>
          <a:p>
            <a:pPr>
              <a:spcAft>
                <a:spcPts val="300"/>
              </a:spcAft>
            </a:pPr>
            <a:r>
              <a:rPr lang="en-US" sz="900" b="1" spc="-20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Prompt: </a:t>
            </a:r>
            <a:r>
              <a:rPr lang="en-US" sz="900" spc="-20">
                <a:latin typeface="Segoe Sans Text" pitchFamily="2" charset="0"/>
                <a:cs typeface="Segoe Sans Text" pitchFamily="2" charset="0"/>
              </a:rPr>
              <a:t>Input guiding an AI’s response or behavior.</a:t>
            </a:r>
          </a:p>
          <a:p>
            <a:pPr>
              <a:spcAft>
                <a:spcPts val="300"/>
              </a:spcAft>
            </a:pPr>
            <a:r>
              <a:rPr lang="en-US" sz="900" b="1" spc="-20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Query: </a:t>
            </a:r>
            <a:r>
              <a:rPr lang="en-US" sz="900" spc="-20">
                <a:latin typeface="Segoe Sans Text" pitchFamily="2" charset="0"/>
                <a:cs typeface="Segoe Sans Text" pitchFamily="2" charset="0"/>
              </a:rPr>
              <a:t>A user’s input requesting information or action.</a:t>
            </a:r>
          </a:p>
          <a:p>
            <a:pPr>
              <a:spcAft>
                <a:spcPts val="300"/>
              </a:spcAft>
            </a:pPr>
            <a:r>
              <a:rPr lang="en-US" sz="900" b="1" spc="-20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Response: </a:t>
            </a:r>
            <a:r>
              <a:rPr lang="en-US" sz="900" spc="-20">
                <a:latin typeface="Segoe Sans Text" pitchFamily="2" charset="0"/>
                <a:cs typeface="Segoe Sans Text" pitchFamily="2" charset="0"/>
              </a:rPr>
              <a:t>The output or result generated by the AI.</a:t>
            </a:r>
          </a:p>
          <a:p>
            <a:pPr>
              <a:spcAft>
                <a:spcPts val="300"/>
              </a:spcAft>
            </a:pPr>
            <a:r>
              <a:rPr lang="en-US" sz="900" b="1" spc="-20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Token: </a:t>
            </a:r>
            <a:r>
              <a:rPr lang="en-US" sz="900" spc="-20">
                <a:latin typeface="Segoe Sans Text" pitchFamily="2" charset="0"/>
                <a:cs typeface="Segoe Sans Text" pitchFamily="2" charset="0"/>
              </a:rPr>
              <a:t>Smallest unit of text processed by language models.</a:t>
            </a:r>
          </a:p>
          <a:p>
            <a:pPr>
              <a:spcAft>
                <a:spcPts val="300"/>
              </a:spcAft>
            </a:pPr>
            <a:r>
              <a:rPr lang="en-US" sz="900" b="1" spc="-20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Context Window: </a:t>
            </a:r>
            <a:r>
              <a:rPr lang="en-US" sz="900" spc="-20">
                <a:latin typeface="Segoe Sans Text" pitchFamily="2" charset="0"/>
                <a:cs typeface="Segoe Sans Text" pitchFamily="2" charset="0"/>
              </a:rPr>
              <a:t>Maximum tokens a model can consider at once.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7DCAF54-268B-C0DF-E73F-A1F684958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93264" y="4200900"/>
            <a:ext cx="3824938" cy="964457"/>
          </a:xfrm>
          <a:prstGeom prst="roundRect">
            <a:avLst>
              <a:gd name="adj" fmla="val 7542"/>
            </a:avLst>
          </a:prstGeom>
          <a:solidFill>
            <a:schemeClr val="bg1"/>
          </a:solidFill>
          <a:ln w="12700">
            <a:noFill/>
            <a:headEnd type="none" w="med" len="med"/>
            <a:tailEnd type="none" w="med" len="med"/>
          </a:ln>
          <a:effectLst>
            <a:outerShdw blurRad="38100" algn="ctr" rotWithShape="0">
              <a:prstClr val="black">
                <a:alpha val="10000"/>
              </a:prstClr>
            </a:outerShdw>
          </a:effectLst>
          <a:scene3d>
            <a:camera prst="perspectiveRight" fov="2700000">
              <a:rot lat="0" lon="21594000" rev="0"/>
            </a:camera>
            <a:lightRig rig="flat" dir="t"/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7D6368-48D6-C7B5-8C4E-7C2D00C0EE24}"/>
              </a:ext>
            </a:extLst>
          </p:cNvPr>
          <p:cNvSpPr txBox="1"/>
          <p:nvPr/>
        </p:nvSpPr>
        <p:spPr>
          <a:xfrm>
            <a:off x="5839274" y="3406397"/>
            <a:ext cx="1257784" cy="307777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US" sz="700" b="1">
                <a:latin typeface="Segoe Sans Display" pitchFamily="2" charset="0"/>
                <a:cs typeface="Segoe Sans Display" pitchFamily="2" charset="0"/>
              </a:rPr>
              <a:t>Which</a:t>
            </a:r>
            <a:r>
              <a:rPr lang="en-US" sz="700">
                <a:latin typeface="Segoe Sans Display" pitchFamily="2" charset="0"/>
                <a:cs typeface="Segoe Sans Display" pitchFamily="2" charset="0"/>
              </a:rPr>
              <a:t> information sources or samples should Copilot use?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6107DD-B878-94C8-4C56-1432187E9DF6}"/>
              </a:ext>
            </a:extLst>
          </p:cNvPr>
          <p:cNvSpPr txBox="1"/>
          <p:nvPr/>
        </p:nvSpPr>
        <p:spPr>
          <a:xfrm>
            <a:off x="3806879" y="4406129"/>
            <a:ext cx="3597708" cy="5539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000" b="1">
                <a:solidFill>
                  <a:srgbClr val="008575"/>
                </a:solidFill>
                <a:latin typeface="Segoe Sans Display Semibold" pitchFamily="2" charset="0"/>
                <a:cs typeface="Segoe Sans Display Semibold" pitchFamily="2" charset="0"/>
              </a:rPr>
              <a:t>Show me the </a:t>
            </a:r>
            <a:r>
              <a:rPr lang="en-US" sz="1000" b="1">
                <a:solidFill>
                  <a:srgbClr val="C03BC4"/>
                </a:solidFill>
                <a:latin typeface="Segoe Sans Display Semibold" pitchFamily="2" charset="0"/>
                <a:cs typeface="Segoe Sans Display Semibold" pitchFamily="2" charset="0"/>
              </a:rPr>
              <a:t>most recent files, emails, chats, and meetings </a:t>
            </a:r>
            <a:r>
              <a:rPr lang="en-US" sz="1000" b="1">
                <a:solidFill>
                  <a:srgbClr val="0078D4"/>
                </a:solidFill>
                <a:latin typeface="Segoe Sans Display Semibold" pitchFamily="2" charset="0"/>
                <a:cs typeface="Segoe Sans Display Semibold" pitchFamily="2" charset="0"/>
              </a:rPr>
              <a:t>related to the Zava Fiber launch from the last 14 days. </a:t>
            </a:r>
            <a:r>
              <a:rPr lang="en-US" sz="1000">
                <a:solidFill>
                  <a:srgbClr val="DB3500"/>
                </a:solidFill>
                <a:latin typeface="Segoe Pro Display Semibold" panose="020B0702040504020203" pitchFamily="34" charset="0"/>
                <a:cs typeface="Segoe Sans Display" pitchFamily="2" charset="0"/>
              </a:rPr>
              <a:t>Highlight decisions, open risks, and owners.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57C993-2FBB-05EA-0DE4-3753301B6529}"/>
              </a:ext>
            </a:extLst>
          </p:cNvPr>
          <p:cNvSpPr txBox="1"/>
          <p:nvPr/>
        </p:nvSpPr>
        <p:spPr>
          <a:xfrm>
            <a:off x="4067759" y="5253513"/>
            <a:ext cx="1477502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700" b="1">
                <a:latin typeface="Segoe Sans Display" pitchFamily="2" charset="0"/>
                <a:cs typeface="Segoe Sans Display" pitchFamily="2" charset="0"/>
              </a:rPr>
              <a:t>What </a:t>
            </a:r>
            <a:r>
              <a:rPr lang="en-US" sz="700">
                <a:latin typeface="Segoe Sans Display" pitchFamily="2" charset="0"/>
                <a:cs typeface="Segoe Sans Display" pitchFamily="2" charset="0"/>
              </a:rPr>
              <a:t>background or specifics </a:t>
            </a:r>
            <a:br>
              <a:rPr lang="en-US" sz="700">
                <a:latin typeface="Segoe Sans Display" pitchFamily="2" charset="0"/>
                <a:cs typeface="Segoe Sans Display" pitchFamily="2" charset="0"/>
              </a:rPr>
            </a:br>
            <a:r>
              <a:rPr lang="en-US" sz="700">
                <a:latin typeface="Segoe Sans Display" pitchFamily="2" charset="0"/>
                <a:cs typeface="Segoe Sans Display" pitchFamily="2" charset="0"/>
              </a:rPr>
              <a:t>should Copilot know?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C05B658-8B76-D69B-FC68-65C295CE6350}"/>
              </a:ext>
            </a:extLst>
          </p:cNvPr>
          <p:cNvSpPr txBox="1"/>
          <p:nvPr/>
        </p:nvSpPr>
        <p:spPr>
          <a:xfrm>
            <a:off x="6121399" y="5253513"/>
            <a:ext cx="1371402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700" b="1">
                <a:latin typeface="Segoe Sans Display" pitchFamily="2" charset="0"/>
                <a:cs typeface="Segoe Sans Display" pitchFamily="2" charset="0"/>
              </a:rPr>
              <a:t>How</a:t>
            </a:r>
            <a:r>
              <a:rPr lang="en-US" sz="700">
                <a:latin typeface="Segoe Sans Display" pitchFamily="2" charset="0"/>
                <a:cs typeface="Segoe Sans Display" pitchFamily="2" charset="0"/>
              </a:rPr>
              <a:t> should Copilot respond to best meet your expectations?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5D0FBAB-455A-F81C-0E10-A6C53B8976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4245" y="4660346"/>
            <a:ext cx="378631" cy="924256"/>
            <a:chOff x="240450" y="5115263"/>
            <a:chExt cx="604675" cy="1665684"/>
          </a:xfrm>
        </p:grpSpPr>
        <p:sp>
          <p:nvSpPr>
            <p:cNvPr id="49" name="Arc 48">
              <a:extLst>
                <a:ext uri="{FF2B5EF4-FFF2-40B4-BE49-F238E27FC236}">
                  <a16:creationId xmlns:a16="http://schemas.microsoft.com/office/drawing/2014/main" id="{63C810C6-803F-FDBF-92F5-4B3B955D0680}"/>
                </a:ext>
              </a:extLst>
            </p:cNvPr>
            <p:cNvSpPr/>
            <p:nvPr/>
          </p:nvSpPr>
          <p:spPr>
            <a:xfrm flipH="1" flipV="1">
              <a:off x="240452" y="5960232"/>
              <a:ext cx="318246" cy="320399"/>
            </a:xfrm>
            <a:prstGeom prst="arc">
              <a:avLst>
                <a:gd name="adj1" fmla="val 15962854"/>
                <a:gd name="adj2" fmla="val 21075271"/>
              </a:avLst>
            </a:prstGeom>
            <a:ln w="12700">
              <a:solidFill>
                <a:srgbClr val="0078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8FF5BCE4-3B70-E50A-95D8-ED43B0E653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0503" y="5270300"/>
              <a:ext cx="2268" cy="883735"/>
            </a:xfrm>
            <a:prstGeom prst="straightConnector1">
              <a:avLst/>
            </a:prstGeom>
            <a:ln w="12700">
              <a:solidFill>
                <a:srgbClr val="0078D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E6691906-1165-A2BC-9D1E-2270F2AACE26}"/>
                </a:ext>
              </a:extLst>
            </p:cNvPr>
            <p:cNvCxnSpPr>
              <a:cxnSpLocks/>
            </p:cNvCxnSpPr>
            <p:nvPr/>
          </p:nvCxnSpPr>
          <p:spPr>
            <a:xfrm>
              <a:off x="405547" y="6279903"/>
              <a:ext cx="271016" cy="668"/>
            </a:xfrm>
            <a:prstGeom prst="line">
              <a:avLst/>
            </a:prstGeom>
            <a:ln w="12700">
              <a:solidFill>
                <a:srgbClr val="0078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Arc 51">
              <a:extLst>
                <a:ext uri="{FF2B5EF4-FFF2-40B4-BE49-F238E27FC236}">
                  <a16:creationId xmlns:a16="http://schemas.microsoft.com/office/drawing/2014/main" id="{A04C9804-13E2-5634-40EA-955E4EFB1D36}"/>
                </a:ext>
              </a:extLst>
            </p:cNvPr>
            <p:cNvSpPr/>
            <p:nvPr/>
          </p:nvSpPr>
          <p:spPr>
            <a:xfrm rot="10800000" flipH="1" flipV="1">
              <a:off x="526877" y="6279905"/>
              <a:ext cx="318248" cy="320399"/>
            </a:xfrm>
            <a:prstGeom prst="arc">
              <a:avLst>
                <a:gd name="adj1" fmla="val 15847894"/>
                <a:gd name="adj2" fmla="val 21454107"/>
              </a:avLst>
            </a:prstGeom>
            <a:ln w="12700">
              <a:solidFill>
                <a:srgbClr val="0078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07FC0B7-7225-9589-97F8-26CB0DF6EF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5125" y="6427005"/>
              <a:ext cx="0" cy="353942"/>
            </a:xfrm>
            <a:prstGeom prst="line">
              <a:avLst/>
            </a:prstGeom>
            <a:ln w="12700">
              <a:solidFill>
                <a:srgbClr val="0078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EF0E5BF6-E475-4B80-2F63-2D305D08D3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1778" y="5115263"/>
              <a:ext cx="154429" cy="326"/>
            </a:xfrm>
            <a:prstGeom prst="straightConnector1">
              <a:avLst/>
            </a:prstGeom>
            <a:ln w="12700">
              <a:solidFill>
                <a:srgbClr val="0078D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Arc 54">
              <a:extLst>
                <a:ext uri="{FF2B5EF4-FFF2-40B4-BE49-F238E27FC236}">
                  <a16:creationId xmlns:a16="http://schemas.microsoft.com/office/drawing/2014/main" id="{AA216EB9-4D9B-9D99-F85C-34BE21DD225F}"/>
                </a:ext>
              </a:extLst>
            </p:cNvPr>
            <p:cNvSpPr/>
            <p:nvPr/>
          </p:nvSpPr>
          <p:spPr>
            <a:xfrm rot="5400000" flipH="1" flipV="1">
              <a:off x="241526" y="5114201"/>
              <a:ext cx="318248" cy="320400"/>
            </a:xfrm>
            <a:prstGeom prst="arc">
              <a:avLst>
                <a:gd name="adj1" fmla="val 16277629"/>
                <a:gd name="adj2" fmla="val 21378627"/>
              </a:avLst>
            </a:prstGeom>
            <a:ln w="12700">
              <a:solidFill>
                <a:srgbClr val="0078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91C63AD-4D78-6BCF-4A80-ECF42C4A593D}"/>
              </a:ext>
            </a:extLst>
          </p:cNvPr>
          <p:cNvGrpSpPr/>
          <p:nvPr/>
        </p:nvGrpSpPr>
        <p:grpSpPr>
          <a:xfrm>
            <a:off x="6045679" y="3826416"/>
            <a:ext cx="1051491" cy="650439"/>
            <a:chOff x="6045679" y="3826416"/>
            <a:chExt cx="1051491" cy="537661"/>
          </a:xfrm>
        </p:grpSpPr>
        <p:sp>
          <p:nvSpPr>
            <p:cNvPr id="39" name="Arc 38">
              <a:extLst>
                <a:ext uri="{FF2B5EF4-FFF2-40B4-BE49-F238E27FC236}">
                  <a16:creationId xmlns:a16="http://schemas.microsoft.com/office/drawing/2014/main" id="{14482E6A-6CFD-C0EE-215F-C326EC671E51}"/>
                </a:ext>
              </a:extLst>
            </p:cNvPr>
            <p:cNvSpPr/>
            <p:nvPr/>
          </p:nvSpPr>
          <p:spPr>
            <a:xfrm>
              <a:off x="6843403" y="4106920"/>
              <a:ext cx="253757" cy="177571"/>
            </a:xfrm>
            <a:prstGeom prst="arc">
              <a:avLst>
                <a:gd name="adj1" fmla="val 15898458"/>
                <a:gd name="adj2" fmla="val 21454107"/>
              </a:avLst>
            </a:prstGeom>
            <a:ln w="12700">
              <a:solidFill>
                <a:srgbClr val="C03B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B7BDCE7C-C888-895E-37C7-5175176A385B}"/>
                </a:ext>
              </a:extLst>
            </p:cNvPr>
            <p:cNvCxnSpPr>
              <a:cxnSpLocks/>
            </p:cNvCxnSpPr>
            <p:nvPr/>
          </p:nvCxnSpPr>
          <p:spPr>
            <a:xfrm>
              <a:off x="7097058" y="4182123"/>
              <a:ext cx="112" cy="181954"/>
            </a:xfrm>
            <a:prstGeom prst="straightConnector1">
              <a:avLst/>
            </a:prstGeom>
            <a:ln w="12700">
              <a:solidFill>
                <a:srgbClr val="C03BC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A03D1F-C41E-2EA3-B30F-05AC2528D5F9}"/>
                </a:ext>
              </a:extLst>
            </p:cNvPr>
            <p:cNvCxnSpPr>
              <a:cxnSpLocks/>
              <a:stCxn id="39" idx="0"/>
            </p:cNvCxnSpPr>
            <p:nvPr/>
          </p:nvCxnSpPr>
          <p:spPr>
            <a:xfrm flipH="1" flipV="1">
              <a:off x="6165822" y="4106919"/>
              <a:ext cx="796666" cy="169"/>
            </a:xfrm>
            <a:prstGeom prst="line">
              <a:avLst/>
            </a:prstGeom>
            <a:ln w="12700">
              <a:solidFill>
                <a:srgbClr val="C03B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BE58681B-5006-FCF8-CB73-E8F44D75D957}"/>
                </a:ext>
              </a:extLst>
            </p:cNvPr>
            <p:cNvSpPr/>
            <p:nvPr/>
          </p:nvSpPr>
          <p:spPr>
            <a:xfrm rot="10800000">
              <a:off x="6045679" y="3929617"/>
              <a:ext cx="253755" cy="177571"/>
            </a:xfrm>
            <a:prstGeom prst="arc">
              <a:avLst>
                <a:gd name="adj1" fmla="val 16095466"/>
                <a:gd name="adj2" fmla="val 21454107"/>
              </a:avLst>
            </a:prstGeom>
            <a:ln w="12700">
              <a:solidFill>
                <a:srgbClr val="C03B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0EEC5973-7867-5772-64C8-C13ED9678BF7}"/>
                </a:ext>
              </a:extLst>
            </p:cNvPr>
            <p:cNvCxnSpPr>
              <a:cxnSpLocks/>
            </p:cNvCxnSpPr>
            <p:nvPr/>
          </p:nvCxnSpPr>
          <p:spPr>
            <a:xfrm>
              <a:off x="6045791" y="3826416"/>
              <a:ext cx="121" cy="199745"/>
            </a:xfrm>
            <a:prstGeom prst="line">
              <a:avLst/>
            </a:prstGeom>
            <a:ln w="12700">
              <a:solidFill>
                <a:srgbClr val="C03B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CAD247-FB31-FA83-8CBA-0E5BA6DB2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10800000">
            <a:off x="5546895" y="4931072"/>
            <a:ext cx="498867" cy="757114"/>
            <a:chOff x="1037892" y="2618282"/>
            <a:chExt cx="859302" cy="1034477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97114DB-3110-C1CE-AC1A-F70A0F78BE18}"/>
                </a:ext>
              </a:extLst>
            </p:cNvPr>
            <p:cNvGrpSpPr/>
            <p:nvPr/>
          </p:nvGrpSpPr>
          <p:grpSpPr>
            <a:xfrm>
              <a:off x="1578947" y="3123137"/>
              <a:ext cx="318247" cy="529622"/>
              <a:chOff x="5607190" y="3121681"/>
              <a:chExt cx="318247" cy="529622"/>
            </a:xfrm>
          </p:grpSpPr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701B10CA-2417-5CD7-1078-086E41755440}"/>
                  </a:ext>
                </a:extLst>
              </p:cNvPr>
              <p:cNvSpPr/>
              <p:nvPr/>
            </p:nvSpPr>
            <p:spPr>
              <a:xfrm>
                <a:off x="5607190" y="3121681"/>
                <a:ext cx="318247" cy="320401"/>
              </a:xfrm>
              <a:prstGeom prst="arc">
                <a:avLst>
                  <a:gd name="adj1" fmla="val 15847894"/>
                  <a:gd name="adj2" fmla="val 21454107"/>
                </a:avLst>
              </a:prstGeom>
              <a:ln w="12700">
                <a:solidFill>
                  <a:srgbClr val="DB35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ADE22680-D6E1-A137-4A96-255572DCBA4E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H="1" flipV="1">
                <a:off x="5925296" y="3255328"/>
                <a:ext cx="0" cy="395975"/>
              </a:xfrm>
              <a:prstGeom prst="straightConnector1">
                <a:avLst/>
              </a:prstGeom>
              <a:ln w="12700">
                <a:solidFill>
                  <a:srgbClr val="DB35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085ED2E8-F669-49D6-4FF8-CC856635A7DB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191872" y="3121674"/>
              <a:ext cx="546198" cy="0"/>
            </a:xfrm>
            <a:prstGeom prst="line">
              <a:avLst/>
            </a:prstGeom>
            <a:ln w="12700">
              <a:solidFill>
                <a:srgbClr val="DB3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10EDE0F6-809A-6B0A-FE97-BB36D7D6262F}"/>
                </a:ext>
              </a:extLst>
            </p:cNvPr>
            <p:cNvSpPr/>
            <p:nvPr/>
          </p:nvSpPr>
          <p:spPr>
            <a:xfrm rot="10800000">
              <a:off x="1037892" y="2801061"/>
              <a:ext cx="318247" cy="320400"/>
            </a:xfrm>
            <a:prstGeom prst="arc">
              <a:avLst>
                <a:gd name="adj1" fmla="val 15847894"/>
                <a:gd name="adj2" fmla="val 21454107"/>
              </a:avLst>
            </a:prstGeom>
            <a:ln w="12700">
              <a:solidFill>
                <a:srgbClr val="DB3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72D8D06-AD84-FFB6-73F4-AF3A2F4D6E89}"/>
                </a:ext>
              </a:extLst>
            </p:cNvPr>
            <p:cNvCxnSpPr>
              <a:cxnSpLocks/>
            </p:cNvCxnSpPr>
            <p:nvPr/>
          </p:nvCxnSpPr>
          <p:spPr>
            <a:xfrm>
              <a:off x="1038033" y="2618282"/>
              <a:ext cx="0" cy="353944"/>
            </a:xfrm>
            <a:prstGeom prst="line">
              <a:avLst/>
            </a:prstGeom>
            <a:ln w="12700">
              <a:solidFill>
                <a:srgbClr val="DB3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C6402E5A-E785-3379-1E33-DB1258192EBB}"/>
              </a:ext>
            </a:extLst>
          </p:cNvPr>
          <p:cNvSpPr/>
          <p:nvPr/>
        </p:nvSpPr>
        <p:spPr bwMode="auto">
          <a:xfrm>
            <a:off x="5839890" y="5584603"/>
            <a:ext cx="958141" cy="217753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>
            <a:solidFill>
              <a:srgbClr val="DB3500"/>
            </a:solidFill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454142">
                <a:alpha val="20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CA" sz="1000" b="1">
                <a:solidFill>
                  <a:srgbClr val="DB3500"/>
                </a:solidFill>
                <a:latin typeface="Segoe Sans Display" pitchFamily="2" charset="0"/>
                <a:cs typeface="Segoe Sans Display" pitchFamily="2" charset="0"/>
              </a:rPr>
              <a:t>Expectations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B2B37D9D-58A5-9B79-90A6-71F712A6A63A}"/>
              </a:ext>
            </a:extLst>
          </p:cNvPr>
          <p:cNvSpPr/>
          <p:nvPr/>
        </p:nvSpPr>
        <p:spPr bwMode="auto">
          <a:xfrm>
            <a:off x="3870954" y="5584603"/>
            <a:ext cx="958141" cy="21945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>
            <a:solidFill>
              <a:srgbClr val="0078D3"/>
            </a:solidFill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454142">
                <a:alpha val="20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CA" sz="1000" b="1">
                <a:solidFill>
                  <a:srgbClr val="0078D3"/>
                </a:solidFill>
                <a:latin typeface="Segoe Sans Display" pitchFamily="2" charset="0"/>
                <a:cs typeface="Segoe Sans Display" pitchFamily="2" charset="0"/>
              </a:rPr>
              <a:t>Context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90F1BC-DF02-28AD-7194-88DDCD6D7696}"/>
              </a:ext>
            </a:extLst>
          </p:cNvPr>
          <p:cNvSpPr txBox="1"/>
          <p:nvPr/>
        </p:nvSpPr>
        <p:spPr>
          <a:xfrm>
            <a:off x="4509648" y="3406397"/>
            <a:ext cx="1086342" cy="307777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US" sz="700" b="1">
                <a:latin typeface="Segoe Sans Display" pitchFamily="2" charset="0"/>
                <a:cs typeface="Segoe Sans Display" pitchFamily="2" charset="0"/>
              </a:rPr>
              <a:t>What</a:t>
            </a:r>
            <a:r>
              <a:rPr lang="en-US" sz="700">
                <a:latin typeface="Segoe Sans Display" pitchFamily="2" charset="0"/>
                <a:cs typeface="Segoe Sans Display" pitchFamily="2" charset="0"/>
              </a:rPr>
              <a:t> response do you want from Copilot?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82AE966E-3D4A-64D5-1A6E-F710C5425DE4}"/>
              </a:ext>
            </a:extLst>
          </p:cNvPr>
          <p:cNvSpPr/>
          <p:nvPr/>
        </p:nvSpPr>
        <p:spPr bwMode="auto">
          <a:xfrm>
            <a:off x="5839890" y="3757156"/>
            <a:ext cx="958141" cy="217753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>
            <a:solidFill>
              <a:srgbClr val="C03BC4"/>
            </a:solidFill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454142">
                <a:alpha val="20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CA" sz="1000" b="1">
                <a:solidFill>
                  <a:srgbClr val="C03BC4"/>
                </a:solidFill>
                <a:latin typeface="Segoe Sans Display" pitchFamily="2" charset="0"/>
                <a:cs typeface="Segoe Sans Display" pitchFamily="2" charset="0"/>
              </a:rPr>
              <a:t>Source</a:t>
            </a: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7A63936B-2CC2-808F-B209-D99A5076449B}"/>
              </a:ext>
            </a:extLst>
          </p:cNvPr>
          <p:cNvGrpSpPr/>
          <p:nvPr/>
        </p:nvGrpSpPr>
        <p:grpSpPr>
          <a:xfrm>
            <a:off x="274321" y="3671791"/>
            <a:ext cx="3194779" cy="2168364"/>
            <a:chOff x="274321" y="3608654"/>
            <a:chExt cx="3194779" cy="21683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CB3CA9D-10E4-EE3D-4048-7F3730D49D63}"/>
                </a:ext>
              </a:extLst>
            </p:cNvPr>
            <p:cNvSpPr txBox="1"/>
            <p:nvPr/>
          </p:nvSpPr>
          <p:spPr>
            <a:xfrm>
              <a:off x="274321" y="3608654"/>
              <a:ext cx="3194779" cy="22102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en-US" sz="1400" b="1">
                  <a:latin typeface="Segoe Sans Display Semibold" pitchFamily="2" charset="0"/>
                  <a:cs typeface="Segoe Sans Display Semibold" pitchFamily="2" charset="0"/>
                </a:rPr>
                <a:t>Equation for writing a great prompt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10336E3-EED9-0F3A-EBEF-5CFC5ADFBF42}"/>
                </a:ext>
              </a:extLst>
            </p:cNvPr>
            <p:cNvSpPr txBox="1"/>
            <p:nvPr/>
          </p:nvSpPr>
          <p:spPr>
            <a:xfrm>
              <a:off x="274321" y="3959341"/>
              <a:ext cx="3057540" cy="18176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en-US" sz="900">
                  <a:latin typeface="Segoe Sans Display" pitchFamily="2" charset="0"/>
                  <a:cs typeface="Segoe Sans Display" pitchFamily="2" charset="0"/>
                </a:rPr>
                <a:t>To get the best response, it’s important to focus on four key elements when phrasing your Copilot prompts: context, goal, source, and expectations.</a:t>
              </a:r>
            </a:p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en-US" sz="900" b="1">
                  <a:solidFill>
                    <a:srgbClr val="0078D3"/>
                  </a:solidFill>
                  <a:latin typeface="Segoe Sans Display" pitchFamily="2" charset="0"/>
                  <a:cs typeface="Segoe Sans Display" pitchFamily="2" charset="0"/>
                </a:rPr>
                <a:t>Context: </a:t>
              </a:r>
              <a:r>
                <a:rPr lang="en-US" sz="900">
                  <a:latin typeface="Segoe Sans Display" pitchFamily="2" charset="0"/>
                  <a:cs typeface="Segoe Sans Display" pitchFamily="2" charset="0"/>
                </a:rPr>
                <a:t>What background or specifics should </a:t>
              </a:r>
              <a:br>
                <a:rPr lang="en-US" sz="900">
                  <a:latin typeface="Segoe Sans Display" pitchFamily="2" charset="0"/>
                  <a:cs typeface="Segoe Sans Display" pitchFamily="2" charset="0"/>
                </a:rPr>
              </a:br>
              <a:r>
                <a:rPr lang="en-US" sz="900">
                  <a:latin typeface="Segoe Sans Display" pitchFamily="2" charset="0"/>
                  <a:cs typeface="Segoe Sans Display" pitchFamily="2" charset="0"/>
                </a:rPr>
                <a:t>Copilot know?</a:t>
              </a:r>
            </a:p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en-US" sz="900" b="1">
                  <a:solidFill>
                    <a:srgbClr val="008800"/>
                  </a:solidFill>
                  <a:latin typeface="Segoe Sans Display" pitchFamily="2" charset="0"/>
                  <a:cs typeface="Segoe Sans Display" pitchFamily="2" charset="0"/>
                </a:rPr>
                <a:t>Goal:</a:t>
              </a:r>
              <a:r>
                <a:rPr lang="en-US" sz="900">
                  <a:solidFill>
                    <a:srgbClr val="008800"/>
                  </a:solidFill>
                  <a:latin typeface="Segoe Sans Display" pitchFamily="2" charset="0"/>
                  <a:cs typeface="Segoe Sans Display" pitchFamily="2" charset="0"/>
                </a:rPr>
                <a:t> </a:t>
              </a:r>
              <a:r>
                <a:rPr lang="en-US" sz="900">
                  <a:latin typeface="Segoe Sans Display" pitchFamily="2" charset="0"/>
                  <a:cs typeface="Segoe Sans Display" pitchFamily="2" charset="0"/>
                </a:rPr>
                <a:t>What response do you want from Copilot?</a:t>
              </a:r>
            </a:p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en-US" sz="900" b="1">
                  <a:solidFill>
                    <a:srgbClr val="C03BC4"/>
                  </a:solidFill>
                  <a:latin typeface="Segoe Sans Display" pitchFamily="2" charset="0"/>
                  <a:cs typeface="Segoe Sans Display" pitchFamily="2" charset="0"/>
                </a:rPr>
                <a:t>Source:</a:t>
              </a:r>
              <a:r>
                <a:rPr lang="en-US" sz="900">
                  <a:solidFill>
                    <a:srgbClr val="C03BC4"/>
                  </a:solidFill>
                  <a:latin typeface="Segoe Sans Display" pitchFamily="2" charset="0"/>
                  <a:cs typeface="Segoe Sans Display" pitchFamily="2" charset="0"/>
                </a:rPr>
                <a:t> </a:t>
              </a:r>
              <a:r>
                <a:rPr lang="en-US" sz="900">
                  <a:latin typeface="Segoe Sans Display" pitchFamily="2" charset="0"/>
                  <a:cs typeface="Segoe Sans Display" pitchFamily="2" charset="0"/>
                </a:rPr>
                <a:t>Which information sources or samples should Copilot use?</a:t>
              </a:r>
            </a:p>
            <a:p>
              <a:pPr>
                <a:lnSpc>
                  <a:spcPct val="110000"/>
                </a:lnSpc>
              </a:pPr>
              <a:r>
                <a:rPr lang="en-US" sz="900" b="1">
                  <a:solidFill>
                    <a:srgbClr val="DB3500"/>
                  </a:solidFill>
                  <a:latin typeface="Segoe Sans Display" pitchFamily="2" charset="0"/>
                  <a:cs typeface="Segoe Sans Display" pitchFamily="2" charset="0"/>
                </a:rPr>
                <a:t>Expectations:</a:t>
              </a:r>
              <a:r>
                <a:rPr lang="en-US" sz="900">
                  <a:solidFill>
                    <a:srgbClr val="DB3500"/>
                  </a:solidFill>
                  <a:latin typeface="Segoe Sans Display" pitchFamily="2" charset="0"/>
                  <a:cs typeface="Segoe Sans Display" pitchFamily="2" charset="0"/>
                </a:rPr>
                <a:t> </a:t>
              </a:r>
              <a:r>
                <a:rPr lang="en-US" sz="900">
                  <a:latin typeface="Segoe Sans Display" pitchFamily="2" charset="0"/>
                  <a:cs typeface="Segoe Sans Display" pitchFamily="2" charset="0"/>
                </a:rPr>
                <a:t>How should Copilot respond to best meet your expectations?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D8191DF2-A883-41E9-C801-82D882FF022A}"/>
              </a:ext>
            </a:extLst>
          </p:cNvPr>
          <p:cNvGrpSpPr/>
          <p:nvPr/>
        </p:nvGrpSpPr>
        <p:grpSpPr>
          <a:xfrm>
            <a:off x="272260" y="6153187"/>
            <a:ext cx="7227880" cy="3138728"/>
            <a:chOff x="272794" y="347191"/>
            <a:chExt cx="7227880" cy="3138728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551CF6B-F8BD-EB0E-8EB7-CA1EC23687BE}"/>
                </a:ext>
              </a:extLst>
            </p:cNvPr>
            <p:cNvSpPr txBox="1"/>
            <p:nvPr/>
          </p:nvSpPr>
          <p:spPr>
            <a:xfrm>
              <a:off x="2721633" y="695896"/>
              <a:ext cx="2331720" cy="2790023"/>
            </a:xfrm>
            <a:prstGeom prst="roundRect">
              <a:avLst>
                <a:gd name="adj" fmla="val 3748"/>
              </a:avLst>
            </a:prstGeom>
            <a:solidFill>
              <a:schemeClr val="bg1"/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txBody>
            <a:bodyPr wrap="square" lIns="91440" tIns="91440" rIns="91440" bIns="91440" anchor="b">
              <a:noAutofit/>
            </a:bodyPr>
            <a:lstStyle/>
            <a:p>
              <a:pPr>
                <a:lnSpc>
                  <a:spcPct val="110000"/>
                </a:lnSpc>
                <a:spcAft>
                  <a:spcPts val="600"/>
                </a:spcAft>
              </a:pPr>
              <a:endParaRPr lang="en-US" sz="900">
                <a:latin typeface="Segoe Sans Display" pitchFamily="2" charset="0"/>
                <a:cs typeface="Segoe Sans Display" pitchFamily="2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49A8370-3BD4-0616-D79B-18362FF5841E}"/>
                </a:ext>
              </a:extLst>
            </p:cNvPr>
            <p:cNvSpPr txBox="1"/>
            <p:nvPr/>
          </p:nvSpPr>
          <p:spPr>
            <a:xfrm>
              <a:off x="5168954" y="695895"/>
              <a:ext cx="2331720" cy="2790023"/>
            </a:xfrm>
            <a:prstGeom prst="roundRect">
              <a:avLst>
                <a:gd name="adj" fmla="val 3748"/>
              </a:avLst>
            </a:prstGeom>
            <a:solidFill>
              <a:schemeClr val="bg1"/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txBody>
            <a:bodyPr wrap="square" lIns="91440" tIns="91440" rIns="91440" bIns="91440" anchor="b">
              <a:noAutofit/>
            </a:bodyPr>
            <a:lstStyle/>
            <a:p>
              <a:pPr>
                <a:lnSpc>
                  <a:spcPct val="110000"/>
                </a:lnSpc>
                <a:spcAft>
                  <a:spcPts val="600"/>
                </a:spcAft>
              </a:pPr>
              <a:endParaRPr lang="en-US" sz="900">
                <a:latin typeface="Segoe Sans Display" pitchFamily="2" charset="0"/>
                <a:cs typeface="Segoe Sans Display" pitchFamily="2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DB42EAEA-E5ED-8A62-CCD2-654245776D82}"/>
                </a:ext>
              </a:extLst>
            </p:cNvPr>
            <p:cNvSpPr txBox="1"/>
            <p:nvPr/>
          </p:nvSpPr>
          <p:spPr>
            <a:xfrm>
              <a:off x="274322" y="347191"/>
              <a:ext cx="6917436" cy="22102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en-US" sz="1400" b="1">
                  <a:latin typeface="Segoe Sans Display Semibold" pitchFamily="2" charset="0"/>
                  <a:cs typeface="Segoe Sans Display Semibold" pitchFamily="2" charset="0"/>
                </a:rPr>
                <a:t>Guiding principles to get the most out of Copilot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E518345-2C67-D8E7-4547-C9204F190091}"/>
                </a:ext>
              </a:extLst>
            </p:cNvPr>
            <p:cNvSpPr txBox="1"/>
            <p:nvPr/>
          </p:nvSpPr>
          <p:spPr>
            <a:xfrm>
              <a:off x="274313" y="695897"/>
              <a:ext cx="2331720" cy="1280160"/>
            </a:xfrm>
            <a:prstGeom prst="roundRect">
              <a:avLst>
                <a:gd name="adj" fmla="val 8133"/>
              </a:avLst>
            </a:prstGeom>
            <a:solidFill>
              <a:schemeClr val="bg1"/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txBody>
            <a:bodyPr wrap="square" lIns="91440" tIns="91440" rIns="91440" bIns="91440" anchor="b">
              <a:noAutofit/>
            </a:bodyPr>
            <a:lstStyle/>
            <a:p>
              <a:pPr>
                <a:lnSpc>
                  <a:spcPct val="110000"/>
                </a:lnSpc>
                <a:spcAft>
                  <a:spcPts val="600"/>
                </a:spcAft>
              </a:pPr>
              <a:endParaRPr lang="en-US" sz="900">
                <a:latin typeface="Segoe Sans Display" pitchFamily="2" charset="0"/>
                <a:cs typeface="Segoe Sans Display" pitchFamily="2" charset="0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501457AA-C3D6-0DB3-4BE1-703EFA191FCE}"/>
                </a:ext>
              </a:extLst>
            </p:cNvPr>
            <p:cNvSpPr txBox="1"/>
            <p:nvPr/>
          </p:nvSpPr>
          <p:spPr>
            <a:xfrm>
              <a:off x="274314" y="778836"/>
              <a:ext cx="2234217" cy="1007648"/>
            </a:xfrm>
            <a:prstGeom prst="rect">
              <a:avLst/>
            </a:prstGeom>
            <a:noFill/>
          </p:spPr>
          <p:txBody>
            <a:bodyPr wrap="square" lIns="137160" tIns="0" rIns="0" bIns="0" rtlCol="0">
              <a:spAutoFit/>
            </a:bodyPr>
            <a:lstStyle/>
            <a:p>
              <a:pPr>
                <a:lnSpc>
                  <a:spcPct val="110000"/>
                </a:lnSpc>
                <a:spcAft>
                  <a:spcPts val="200"/>
                </a:spcAft>
              </a:pPr>
              <a:r>
                <a:rPr lang="en-US" sz="900" b="1">
                  <a:solidFill>
                    <a:srgbClr val="0078D3"/>
                  </a:solidFill>
                  <a:latin typeface="Segoe Pro Display" panose="020B0502040504020203" pitchFamily="34" charset="0"/>
                  <a:cs typeface="Segoe Sans Display" pitchFamily="2" charset="0"/>
                </a:rPr>
                <a:t>Ways to maximize Copilot:</a:t>
              </a:r>
            </a:p>
            <a:p>
              <a:pPr marL="228600" indent="-228600">
                <a:lnSpc>
                  <a:spcPct val="110000"/>
                </a:lnSpc>
                <a:spcAft>
                  <a:spcPts val="200"/>
                </a:spcAft>
                <a:buFont typeface="+mj-lt"/>
                <a:buAutoNum type="arabicPeriod"/>
              </a:pPr>
              <a:r>
                <a:rPr lang="en-US" sz="900">
                  <a:latin typeface="Segoe Pro Display" panose="020B0502040504020203" pitchFamily="34" charset="0"/>
                  <a:cs typeface="Segoe Sans Text" pitchFamily="2" charset="0"/>
                </a:rPr>
                <a:t>Leverage your work data</a:t>
              </a:r>
            </a:p>
            <a:p>
              <a:pPr marL="228600" indent="-228600">
                <a:lnSpc>
                  <a:spcPct val="110000"/>
                </a:lnSpc>
                <a:spcAft>
                  <a:spcPts val="200"/>
                </a:spcAft>
                <a:buFont typeface="+mj-lt"/>
                <a:buAutoNum type="arabicPeriod"/>
              </a:pPr>
              <a:r>
                <a:rPr lang="en-US" sz="900">
                  <a:latin typeface="Segoe Pro Display" panose="020B0502040504020203" pitchFamily="34" charset="0"/>
                  <a:cs typeface="Segoe Sans Text" pitchFamily="2" charset="0"/>
                </a:rPr>
                <a:t>Take advantage of integration in Microsoft 365 apps</a:t>
              </a:r>
            </a:p>
            <a:p>
              <a:pPr marL="228600" indent="-228600">
                <a:lnSpc>
                  <a:spcPct val="110000"/>
                </a:lnSpc>
                <a:spcAft>
                  <a:spcPts val="200"/>
                </a:spcAft>
                <a:buFont typeface="+mj-lt"/>
                <a:buAutoNum type="arabicPeriod"/>
              </a:pPr>
              <a:r>
                <a:rPr lang="en-US" sz="900">
                  <a:latin typeface="Segoe Pro Display" panose="020B0502040504020203" pitchFamily="34" charset="0"/>
                  <a:cs typeface="Segoe Sans Text" pitchFamily="2" charset="0"/>
                </a:rPr>
                <a:t>Combine multiple workloads</a:t>
              </a:r>
            </a:p>
            <a:p>
              <a:pPr marL="228600" indent="-228600">
                <a:lnSpc>
                  <a:spcPct val="110000"/>
                </a:lnSpc>
                <a:spcAft>
                  <a:spcPts val="200"/>
                </a:spcAft>
                <a:buFont typeface="+mj-lt"/>
                <a:buAutoNum type="arabicPeriod"/>
              </a:pPr>
              <a:r>
                <a:rPr lang="en-US" sz="900">
                  <a:latin typeface="Segoe Pro Display" panose="020B0502040504020203" pitchFamily="34" charset="0"/>
                  <a:cs typeface="Segoe Sans Text" pitchFamily="2" charset="0"/>
                </a:rPr>
                <a:t>Be clear and specific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B511CDD-F0AD-CC44-E968-D8E28A255BC8}"/>
                </a:ext>
              </a:extLst>
            </p:cNvPr>
            <p:cNvSpPr txBox="1"/>
            <p:nvPr/>
          </p:nvSpPr>
          <p:spPr>
            <a:xfrm>
              <a:off x="2721633" y="777979"/>
              <a:ext cx="2276856" cy="2624821"/>
            </a:xfrm>
            <a:prstGeom prst="rect">
              <a:avLst/>
            </a:prstGeom>
            <a:noFill/>
          </p:spPr>
          <p:txBody>
            <a:bodyPr wrap="square" lIns="137160" tIns="0" rIns="0" bIns="0" rtlCol="0">
              <a:spAutoFit/>
            </a:bodyPr>
            <a:lstStyle/>
            <a:p>
              <a:pPr>
                <a:spcAft>
                  <a:spcPts val="200"/>
                </a:spcAft>
              </a:pPr>
              <a:r>
                <a:rPr lang="en-US" sz="900" b="1">
                  <a:solidFill>
                    <a:srgbClr val="0078D3"/>
                  </a:solidFill>
                  <a:latin typeface="Segoe Pro Display" panose="020B0502040504020203" pitchFamily="34" charset="0"/>
                  <a:cs typeface="Segoe Sans Display" pitchFamily="2" charset="0"/>
                </a:rPr>
                <a:t>Do’s: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Keep it conversational: </a:t>
              </a:r>
              <a:r>
                <a:rPr lang="en-US" sz="900">
                  <a:latin typeface="Segoe Pro Display" panose="020B0502040504020203" pitchFamily="34" charset="0"/>
                </a:rPr>
                <a:t>Give feedback to Copilot based on the quality of its responses. 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Give examples: </a:t>
              </a:r>
              <a:r>
                <a:rPr lang="en-US" sz="900">
                  <a:latin typeface="Segoe Pro Display" panose="020B0502040504020203" pitchFamily="34" charset="0"/>
                </a:rPr>
                <a:t>Use clear and specific keywords or phrases.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Re-prompt, if response is not satisfactory: </a:t>
              </a:r>
              <a:r>
                <a:rPr lang="en-US" sz="900">
                  <a:latin typeface="Segoe Pro Display" panose="020B0502040504020203" pitchFamily="34" charset="0"/>
                </a:rPr>
                <a:t>Help Copilot understand your needs and preferences. 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Write legibly: </a:t>
              </a:r>
              <a:r>
                <a:rPr lang="en-US" sz="900">
                  <a:latin typeface="Segoe Pro Display" panose="020B0502040504020203" pitchFamily="34" charset="0"/>
                </a:rPr>
                <a:t>Use correct punctuation, capitalization, and grammar.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Provide details: </a:t>
              </a:r>
              <a:r>
                <a:rPr lang="en-US" sz="900">
                  <a:latin typeface="Segoe Pro Display" panose="020B0502040504020203" pitchFamily="34" charset="0"/>
                </a:rPr>
                <a:t>Give contextual details, like the genre, characters, and plot to a story. 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Be polite: </a:t>
              </a:r>
              <a:r>
                <a:rPr lang="en-US" sz="900">
                  <a:latin typeface="Segoe Pro Display" panose="020B0502040504020203" pitchFamily="34" charset="0"/>
                </a:rPr>
                <a:t>Use kind and respectful language.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Check for accuracy: </a:t>
              </a:r>
              <a:r>
                <a:rPr lang="en-US" sz="900">
                  <a:latin typeface="Segoe Pro Display" panose="020B0502040504020203" pitchFamily="34" charset="0"/>
                </a:rPr>
                <a:t>Always check Copilot’s responses for occasional mistakes.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0D90C0A-9E90-2F43-B7BA-3BEEB671A0C1}"/>
                </a:ext>
              </a:extLst>
            </p:cNvPr>
            <p:cNvSpPr txBox="1"/>
            <p:nvPr/>
          </p:nvSpPr>
          <p:spPr>
            <a:xfrm>
              <a:off x="5176388" y="777979"/>
              <a:ext cx="2210743" cy="2270878"/>
            </a:xfrm>
            <a:prstGeom prst="rect">
              <a:avLst/>
            </a:prstGeom>
            <a:noFill/>
          </p:spPr>
          <p:txBody>
            <a:bodyPr wrap="square" lIns="137160" tIns="0" rIns="0" bIns="0" rtlCol="0">
              <a:spAutoFit/>
            </a:bodyPr>
            <a:lstStyle/>
            <a:p>
              <a:pPr>
                <a:spcAft>
                  <a:spcPts val="200"/>
                </a:spcAft>
              </a:pPr>
              <a:r>
                <a:rPr lang="en-US" sz="900" b="1">
                  <a:solidFill>
                    <a:srgbClr val="0078D3"/>
                  </a:solidFill>
                  <a:latin typeface="Segoe Pro Display" panose="020B0502040504020203" pitchFamily="34" charset="0"/>
                  <a:cs typeface="Segoe Sans Display" pitchFamily="2" charset="0"/>
                </a:rPr>
                <a:t>Don’ts:</a:t>
              </a:r>
              <a:endParaRPr lang="en-US" sz="900">
                <a:solidFill>
                  <a:srgbClr val="0078D3"/>
                </a:solidFill>
                <a:latin typeface="Segoe Pro Display" panose="020B0502040504020203" pitchFamily="34" charset="0"/>
                <a:cs typeface="Segoe Sans Display" pitchFamily="2" charset="0"/>
              </a:endParaRP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Be vague: </a:t>
              </a:r>
              <a:r>
                <a:rPr lang="en-US" sz="900">
                  <a:latin typeface="Segoe Pro Display" panose="020B0502040504020203" pitchFamily="34" charset="0"/>
                </a:rPr>
                <a:t>Be as clear as possible to receive better-quality responses. 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Request inappropriate or unethical content: </a:t>
              </a:r>
              <a:r>
                <a:rPr lang="en-US" sz="900">
                  <a:latin typeface="Segoe Pro Display" panose="020B0502040504020203" pitchFamily="34" charset="0"/>
                </a:rPr>
                <a:t>Respect local laws, rules, and the rights of others. 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Use slang, jargon, or informal language: </a:t>
              </a:r>
              <a:r>
                <a:rPr lang="en-US" sz="900">
                  <a:latin typeface="Segoe Pro Display" panose="020B0502040504020203" pitchFamily="34" charset="0"/>
                </a:rPr>
                <a:t>Avoid receiving</a:t>
              </a:r>
              <a:r>
                <a:rPr lang="en-US" sz="900" b="1">
                  <a:latin typeface="Segoe Pro Display" panose="020B0502040504020203" pitchFamily="34" charset="0"/>
                </a:rPr>
                <a:t> </a:t>
              </a:r>
              <a:r>
                <a:rPr lang="en-US" sz="900">
                  <a:latin typeface="Segoe Pro Display" panose="020B0502040504020203" pitchFamily="34" charset="0"/>
                </a:rPr>
                <a:t>low-quality, inappropriate or unprofessional responses. 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Give conflicting instructions: </a:t>
              </a:r>
              <a:r>
                <a:rPr lang="en-US" sz="900">
                  <a:latin typeface="Segoe Pro Display" panose="020B0502040504020203" pitchFamily="34" charset="0"/>
                </a:rPr>
                <a:t>Don’t include multiple or conflicting pieces of information in the same request.</a:t>
              </a:r>
            </a:p>
            <a:p>
              <a:pPr>
                <a:spcAft>
                  <a:spcPts val="300"/>
                </a:spcAft>
              </a:pPr>
              <a:r>
                <a:rPr lang="en-US" sz="900" b="1">
                  <a:solidFill>
                    <a:srgbClr val="0078D4"/>
                  </a:solidFill>
                  <a:latin typeface="Segoe Sans Display Semibold" pitchFamily="2" charset="0"/>
                  <a:cs typeface="Segoe Sans Display Semibold" pitchFamily="2" charset="0"/>
                </a:rPr>
                <a:t>Interrupt or change topics abruptly: </a:t>
              </a:r>
              <a:r>
                <a:rPr lang="en-US" sz="900">
                  <a:latin typeface="Segoe Pro Display" panose="020B0502040504020203" pitchFamily="34" charset="0"/>
                </a:rPr>
                <a:t>Always close or finish a task before starting a new one.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B6A4ADB-31E2-07EB-FCF7-DDED0BB78870}"/>
                </a:ext>
              </a:extLst>
            </p:cNvPr>
            <p:cNvSpPr txBox="1"/>
            <p:nvPr/>
          </p:nvSpPr>
          <p:spPr>
            <a:xfrm>
              <a:off x="272794" y="2114319"/>
              <a:ext cx="2331720" cy="1371600"/>
            </a:xfrm>
            <a:prstGeom prst="roundRect">
              <a:avLst>
                <a:gd name="adj" fmla="val 9105"/>
              </a:avLst>
            </a:prstGeom>
            <a:solidFill>
              <a:schemeClr val="bg1"/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txBody>
            <a:bodyPr wrap="square" lIns="91440" tIns="91440" rIns="91440" bIns="91440" anchor="b">
              <a:noAutofit/>
            </a:bodyPr>
            <a:lstStyle/>
            <a:p>
              <a:pPr>
                <a:lnSpc>
                  <a:spcPct val="110000"/>
                </a:lnSpc>
                <a:spcAft>
                  <a:spcPts val="600"/>
                </a:spcAft>
              </a:pPr>
              <a:endParaRPr lang="en-US" sz="900">
                <a:latin typeface="Segoe Sans Display" pitchFamily="2" charset="0"/>
                <a:cs typeface="Segoe Sans Display" pitchFamily="2" charset="0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48B42F4A-B66C-CE00-073E-D627B0188737}"/>
                </a:ext>
              </a:extLst>
            </p:cNvPr>
            <p:cNvSpPr txBox="1"/>
            <p:nvPr/>
          </p:nvSpPr>
          <p:spPr>
            <a:xfrm>
              <a:off x="272795" y="2186301"/>
              <a:ext cx="2234217" cy="1085938"/>
            </a:xfrm>
            <a:prstGeom prst="rect">
              <a:avLst/>
            </a:prstGeom>
            <a:noFill/>
          </p:spPr>
          <p:txBody>
            <a:bodyPr wrap="square" lIns="137160" tIns="0" rIns="0" bIns="0" rtlCol="0">
              <a:spAutoFit/>
            </a:bodyPr>
            <a:lstStyle/>
            <a:p>
              <a:pPr>
                <a:lnSpc>
                  <a:spcPct val="110000"/>
                </a:lnSpc>
                <a:spcAft>
                  <a:spcPts val="200"/>
                </a:spcAft>
              </a:pPr>
              <a:r>
                <a:rPr lang="en-US" sz="900" b="1">
                  <a:solidFill>
                    <a:srgbClr val="0078D3"/>
                  </a:solidFill>
                  <a:latin typeface="Segoe Pro Display" panose="020B0502040504020203" pitchFamily="34" charset="0"/>
                  <a:cs typeface="Segoe Sans Display" pitchFamily="2" charset="0"/>
                </a:rPr>
                <a:t>Keyboard shortcuts to use:</a:t>
              </a:r>
            </a:p>
            <a:p>
              <a:pPr marL="171450" indent="-171450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sz="900">
                  <a:latin typeface="Segoe Pro Display" panose="020B0502040504020203" pitchFamily="34" charset="0"/>
                </a:rPr>
                <a:t>Use / to mention a person, file, or object to bring it into context</a:t>
              </a:r>
            </a:p>
            <a:p>
              <a:pPr marL="171450" indent="-171450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sz="900">
                  <a:latin typeface="Segoe Pro Display" panose="020B0502040504020203" pitchFamily="34" charset="0"/>
                </a:rPr>
                <a:t>Use @ to mention an agent</a:t>
              </a:r>
            </a:p>
            <a:p>
              <a:pPr marL="171450" indent="-171450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sz="900">
                  <a:latin typeface="Segoe Pro Display" panose="020B0502040504020203" pitchFamily="34" charset="0"/>
                </a:rPr>
                <a:t>Three dots (…) in top-right corner to access Copilot memory setting</a:t>
              </a:r>
            </a:p>
            <a:p>
              <a:pPr marL="171450" indent="-171450"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sz="900">
                  <a:latin typeface="Segoe Pro Display" panose="020B0502040504020203" pitchFamily="34" charset="0"/>
                </a:rPr>
                <a:t>Use       to open voice chat window</a:t>
              </a:r>
            </a:p>
          </p:txBody>
        </p: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FBAA5A05-C7FC-523D-A0AE-A4A9F32D33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0647" y="3114828"/>
              <a:ext cx="162228" cy="168468"/>
            </a:xfrm>
            <a:prstGeom prst="rect">
              <a:avLst/>
            </a:prstGeom>
          </p:spPr>
        </p:pic>
      </p:grp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DC13010A-D420-5860-DA55-AAE0421E7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068905"/>
              </p:ext>
            </p:extLst>
          </p:nvPr>
        </p:nvGraphicFramePr>
        <p:xfrm>
          <a:off x="275554" y="9897245"/>
          <a:ext cx="7222810" cy="2779776"/>
        </p:xfrm>
        <a:graphic>
          <a:graphicData uri="http://schemas.openxmlformats.org/drawingml/2006/table">
            <a:tbl>
              <a:tblPr/>
              <a:tblGrid>
                <a:gridCol w="1307759">
                  <a:extLst>
                    <a:ext uri="{9D8B030D-6E8A-4147-A177-3AD203B41FA5}">
                      <a16:colId xmlns:a16="http://schemas.microsoft.com/office/drawing/2014/main" val="2237549245"/>
                    </a:ext>
                  </a:extLst>
                </a:gridCol>
                <a:gridCol w="1035676">
                  <a:extLst>
                    <a:ext uri="{9D8B030D-6E8A-4147-A177-3AD203B41FA5}">
                      <a16:colId xmlns:a16="http://schemas.microsoft.com/office/drawing/2014/main" val="3521374612"/>
                    </a:ext>
                  </a:extLst>
                </a:gridCol>
                <a:gridCol w="975875">
                  <a:extLst>
                    <a:ext uri="{9D8B030D-6E8A-4147-A177-3AD203B41FA5}">
                      <a16:colId xmlns:a16="http://schemas.microsoft.com/office/drawing/2014/main" val="2232252424"/>
                    </a:ext>
                  </a:extLst>
                </a:gridCol>
                <a:gridCol w="975875">
                  <a:extLst>
                    <a:ext uri="{9D8B030D-6E8A-4147-A177-3AD203B41FA5}">
                      <a16:colId xmlns:a16="http://schemas.microsoft.com/office/drawing/2014/main" val="122482619"/>
                    </a:ext>
                  </a:extLst>
                </a:gridCol>
                <a:gridCol w="975875">
                  <a:extLst>
                    <a:ext uri="{9D8B030D-6E8A-4147-A177-3AD203B41FA5}">
                      <a16:colId xmlns:a16="http://schemas.microsoft.com/office/drawing/2014/main" val="4137522748"/>
                    </a:ext>
                  </a:extLst>
                </a:gridCol>
                <a:gridCol w="975875">
                  <a:extLst>
                    <a:ext uri="{9D8B030D-6E8A-4147-A177-3AD203B41FA5}">
                      <a16:colId xmlns:a16="http://schemas.microsoft.com/office/drawing/2014/main" val="2866321154"/>
                    </a:ext>
                  </a:extLst>
                </a:gridCol>
                <a:gridCol w="975875">
                  <a:extLst>
                    <a:ext uri="{9D8B030D-6E8A-4147-A177-3AD203B41FA5}">
                      <a16:colId xmlns:a16="http://schemas.microsoft.com/office/drawing/2014/main" val="3360548690"/>
                    </a:ext>
                  </a:extLst>
                </a:gridCol>
              </a:tblGrid>
              <a:tr h="219456">
                <a:tc gridSpan="7">
                  <a:txBody>
                    <a:bodyPr/>
                    <a:lstStyle/>
                    <a:p>
                      <a:pPr marL="0" marR="0" lvl="0" indent="0" algn="l" defTabSz="77724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>
                          <a:latin typeface="Segoe Sans Display" pitchFamily="2" charset="0"/>
                          <a:cs typeface="Segoe Sans Display" pitchFamily="2" charset="0"/>
                        </a:rPr>
                        <a:t>Evaluate Copilot responses using the ACRUE rubric:</a:t>
                      </a:r>
                    </a:p>
                  </a:txBody>
                  <a:tcPr marL="45720" marR="4572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C73ECC">
                            <a:alpha val="10000"/>
                          </a:srgbClr>
                        </a:gs>
                        <a:gs pos="0">
                          <a:srgbClr val="0078D4">
                            <a:alpha val="10000"/>
                          </a:srgbClr>
                        </a:gs>
                      </a:gsLst>
                      <a:lin ang="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900" b="1" i="0" spc="0">
                        <a:effectLst/>
                        <a:latin typeface="Segoe Pro Display" panose="020B0502040504020203" pitchFamily="34" charset="0"/>
                        <a:cs typeface="Segoe UI" panose="020B0502040204020203" pitchFamily="34" charset="0"/>
                      </a:endParaRP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661C5">
                        <a:alpha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1" i="0" spc="0">
                        <a:effectLst/>
                        <a:latin typeface="Segoe Pro Display" panose="020B0502040504020203" pitchFamily="34" charset="0"/>
                        <a:cs typeface="Segoe UI" panose="020B0502040204020203" pitchFamily="34" charset="0"/>
                      </a:endParaRP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1" i="0" spc="0">
                        <a:effectLst/>
                        <a:latin typeface="Segoe Pro Display" panose="020B0502040504020203" pitchFamily="34" charset="0"/>
                        <a:cs typeface="Segoe UI" panose="020B0502040204020203" pitchFamily="34" charset="0"/>
                      </a:endParaRP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1" i="0" spc="0" baseline="0">
                        <a:effectLst/>
                        <a:latin typeface="Segoe Pro Display" panose="020B0502040504020203" pitchFamily="34" charset="0"/>
                        <a:cs typeface="Segoe UI" panose="020B0502040204020203" pitchFamily="34" charset="0"/>
                      </a:endParaRP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1" i="0" spc="0">
                        <a:effectLst/>
                        <a:latin typeface="Segoe Pro Display" panose="020B0502040504020203" pitchFamily="34" charset="0"/>
                        <a:cs typeface="Segoe UI" panose="020B0502040204020203" pitchFamily="34" charset="0"/>
                      </a:endParaRP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1" i="0" spc="0">
                        <a:effectLst/>
                        <a:latin typeface="Segoe Pro Display" panose="020B0502040504020203" pitchFamily="34" charset="0"/>
                        <a:cs typeface="Segoe UI" panose="020B0502040204020203" pitchFamily="34" charset="0"/>
                      </a:endParaRP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981801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Dimension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D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Definition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661C5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1</a:t>
                      </a:r>
                      <a:b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Very Poor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2</a:t>
                      </a:r>
                      <a:b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Poor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spc="0" baseline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3 </a:t>
                      </a:r>
                      <a:br>
                        <a:rPr lang="en-US" sz="800" b="1" i="0" spc="0" baseline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b="1" i="0" spc="0" baseline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Acceptable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4</a:t>
                      </a:r>
                      <a:b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Good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5</a:t>
                      </a:r>
                      <a:b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Excellent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38393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A - Accurate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D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i="1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Are the facts correct?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661C5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Contains clear factual errors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Mostly incorrect or misleading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Mostly correct with minor inaccuracies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Correct with minor nuance issues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Fully accurate and trustworthy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14497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spc="0" baseline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C - Comprehensive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D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i="1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Does it cover all important points?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661C5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Misses major elements or is overly brief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Covers some points but lacks depth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Covers most relevant points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Covers nearly all key points with good depth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Thorough</a:t>
                      </a:r>
                      <a:b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and complete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94636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R - Relevant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D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i="1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Is it on-topic and aligned with the prompt?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661C5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Off-topic or misinterprets the prompt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Partially relevant, some drift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Mostly relevant with slight drift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Clearly relevant with strong alignment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Directly addresses the prompt with precision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4311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U - Useful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D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i="1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Does it help the user achieve their goal?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661C5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Unhelpful or confusing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Somewhat helpful but unclear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Moderately helpful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Helpful and mostly actionable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Clearly actionable and insightful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90713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E - Exceptional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D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i="1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Is it better than expected or </a:t>
                      </a:r>
                      <a:br>
                        <a:rPr lang="en-US" sz="800" i="1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i="1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uniquely valuable?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661C5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Generic or uninspired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Slightly better than generic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Meets expectations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90000"/>
                        </a:lnSpc>
                      </a:pP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Adds value</a:t>
                      </a:r>
                      <a:b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spc="0">
                          <a:effectLst/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with clarity or creativity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800" spc="0"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Surpasses expectations</a:t>
                      </a:r>
                      <a:br>
                        <a:rPr lang="en-US" sz="800" spc="0"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spc="0"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with creativity</a:t>
                      </a:r>
                      <a:br>
                        <a:rPr lang="en-US" sz="800" spc="0"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800" spc="0">
                          <a:latin typeface="Segoe Pro Display" panose="020B0502040504020203" pitchFamily="34" charset="0"/>
                          <a:cs typeface="Segoe UI" panose="020B0502040204020203" pitchFamily="34" charset="0"/>
                        </a:rPr>
                        <a:t>or depth</a:t>
                      </a:r>
                    </a:p>
                  </a:txBody>
                  <a:tcPr marL="45720" marR="45720" marT="0" marB="0" anchor="ctr"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58801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CBF5AD65-B9F3-8128-1538-45931E6A76D7}"/>
              </a:ext>
            </a:extLst>
          </p:cNvPr>
          <p:cNvSpPr txBox="1"/>
          <p:nvPr/>
        </p:nvSpPr>
        <p:spPr>
          <a:xfrm>
            <a:off x="272260" y="9495014"/>
            <a:ext cx="7162198" cy="2210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b="1" spc="-20">
                <a:latin typeface="Segoe Sans Display Semibold" pitchFamily="2" charset="0"/>
                <a:cs typeface="Segoe Sans Display Semibold" pitchFamily="2" charset="0"/>
              </a:rPr>
              <a:t>How to measure quality of response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B5CBA6F-7C9F-B415-B72C-F6E6856A2701}"/>
              </a:ext>
            </a:extLst>
          </p:cNvPr>
          <p:cNvSpPr txBox="1"/>
          <p:nvPr/>
        </p:nvSpPr>
        <p:spPr>
          <a:xfrm>
            <a:off x="3376" y="13000861"/>
            <a:ext cx="7772400" cy="761177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txBody>
          <a:bodyPr wrap="square" lIns="91440" tIns="91440" rIns="91440" bIns="91440" anchor="b"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900">
              <a:latin typeface="Segoe Sans Display" pitchFamily="2" charset="0"/>
              <a:cs typeface="Segoe Sans Display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D8CCB8-F3C8-309A-6C91-65C06C39FE6B}"/>
              </a:ext>
            </a:extLst>
          </p:cNvPr>
          <p:cNvSpPr txBox="1"/>
          <p:nvPr/>
        </p:nvSpPr>
        <p:spPr>
          <a:xfrm>
            <a:off x="0" y="13000862"/>
            <a:ext cx="7775776" cy="761176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C73ECC">
                  <a:alpha val="10000"/>
                </a:srgbClr>
              </a:gs>
              <a:gs pos="0">
                <a:srgbClr val="0078D4">
                  <a:alpha val="10000"/>
                </a:srgbClr>
              </a:gs>
            </a:gsLst>
            <a:lin ang="0" scaled="1"/>
          </a:gradFill>
        </p:spPr>
        <p:txBody>
          <a:bodyPr wrap="square" lIns="91440" tIns="91440" rIns="91440" bIns="91440" anchor="b"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900">
              <a:latin typeface="Segoe Sans Display" pitchFamily="2" charset="0"/>
              <a:cs typeface="Segoe Sans Display" pitchFamily="2" charset="0"/>
            </a:endParaRP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7162F4C1-CDBC-5994-E0C1-7D6995BAFF9A}"/>
              </a:ext>
            </a:extLst>
          </p:cNvPr>
          <p:cNvSpPr/>
          <p:nvPr/>
        </p:nvSpPr>
        <p:spPr bwMode="auto">
          <a:xfrm>
            <a:off x="3376" y="13000862"/>
            <a:ext cx="7772400" cy="45719"/>
          </a:xfrm>
          <a:prstGeom prst="roundRect">
            <a:avLst>
              <a:gd name="adj" fmla="val 0"/>
            </a:avLst>
          </a:prstGeom>
          <a:gradFill>
            <a:gsLst>
              <a:gs pos="52000">
                <a:srgbClr val="8661C5"/>
              </a:gs>
              <a:gs pos="0">
                <a:srgbClr val="0078D4"/>
              </a:gs>
              <a:gs pos="100000">
                <a:srgbClr val="C03BC4"/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9" name="TextBox 108">
            <a:hlinkClick r:id="rId4"/>
            <a:extLst>
              <a:ext uri="{FF2B5EF4-FFF2-40B4-BE49-F238E27FC236}">
                <a16:creationId xmlns:a16="http://schemas.microsoft.com/office/drawing/2014/main" id="{E4CB43B9-3756-E5FE-3F59-65F99FC8003D}"/>
              </a:ext>
            </a:extLst>
          </p:cNvPr>
          <p:cNvSpPr txBox="1"/>
          <p:nvPr/>
        </p:nvSpPr>
        <p:spPr>
          <a:xfrm>
            <a:off x="1706204" y="13202678"/>
            <a:ext cx="1371600" cy="357545"/>
          </a:xfrm>
          <a:prstGeom prst="roundRect">
            <a:avLst/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wrap="square" lIns="0" tIns="91440" rIns="0" bIns="91440" anchor="ctr">
            <a:spAutoFit/>
          </a:bodyPr>
          <a:lstStyle/>
          <a:p>
            <a:pPr algn="ctr">
              <a:spcAft>
                <a:spcPts val="400"/>
              </a:spcAft>
            </a:pPr>
            <a:r>
              <a:rPr lang="en-US" sz="900" b="1" kern="100">
                <a:solidFill>
                  <a:srgbClr val="0078D3"/>
                </a:solidFill>
                <a:latin typeface="Segoe Sans Display Semibold" pitchFamily="2" charset="0"/>
                <a:ea typeface="DengXian" panose="02010600030101010101" pitchFamily="2" charset="-122"/>
                <a:cs typeface="Segoe Sans Display Semibold" pitchFamily="2" charset="0"/>
              </a:rPr>
              <a:t>Copilot Adoption page</a:t>
            </a:r>
          </a:p>
        </p:txBody>
      </p:sp>
      <p:sp>
        <p:nvSpPr>
          <p:cNvPr id="110" name="TextBox 109">
            <a:hlinkClick r:id="rId5"/>
            <a:extLst>
              <a:ext uri="{FF2B5EF4-FFF2-40B4-BE49-F238E27FC236}">
                <a16:creationId xmlns:a16="http://schemas.microsoft.com/office/drawing/2014/main" id="{A31BB041-DAB9-119A-D737-55C6EEF919C4}"/>
              </a:ext>
            </a:extLst>
          </p:cNvPr>
          <p:cNvSpPr txBox="1"/>
          <p:nvPr/>
        </p:nvSpPr>
        <p:spPr>
          <a:xfrm>
            <a:off x="3159261" y="13202678"/>
            <a:ext cx="1371600" cy="357545"/>
          </a:xfrm>
          <a:prstGeom prst="roundRect">
            <a:avLst/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wrap="square" lIns="0" tIns="91440" rIns="0" bIns="91440" anchor="ctr">
            <a:spAutoFit/>
          </a:bodyPr>
          <a:lstStyle/>
          <a:p>
            <a:pPr marL="228600" indent="-228600" algn="ctr">
              <a:spcAft>
                <a:spcPts val="400"/>
              </a:spcAft>
            </a:pPr>
            <a:r>
              <a:rPr lang="en-US" sz="900" b="1" kern="100">
                <a:solidFill>
                  <a:srgbClr val="0078D3"/>
                </a:solidFill>
                <a:latin typeface="Segoe Sans Display Semibold" pitchFamily="2" charset="0"/>
                <a:ea typeface="DengXian" panose="02010600030101010101" pitchFamily="2" charset="-122"/>
                <a:cs typeface="Segoe Sans Display Semibold" pitchFamily="2" charset="0"/>
              </a:rPr>
              <a:t>Prompt fundamentals</a:t>
            </a:r>
          </a:p>
        </p:txBody>
      </p:sp>
      <p:sp>
        <p:nvSpPr>
          <p:cNvPr id="113" name="TextBox 112">
            <a:hlinkClick r:id="rId6"/>
            <a:extLst>
              <a:ext uri="{FF2B5EF4-FFF2-40B4-BE49-F238E27FC236}">
                <a16:creationId xmlns:a16="http://schemas.microsoft.com/office/drawing/2014/main" id="{93B2F424-F877-D616-4156-F91BF0DCDFC3}"/>
              </a:ext>
            </a:extLst>
          </p:cNvPr>
          <p:cNvSpPr txBox="1"/>
          <p:nvPr/>
        </p:nvSpPr>
        <p:spPr>
          <a:xfrm>
            <a:off x="6065376" y="13202678"/>
            <a:ext cx="1371600" cy="357545"/>
          </a:xfrm>
          <a:prstGeom prst="roundRect">
            <a:avLst/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wrap="square" lIns="0" tIns="91440" rIns="0" bIns="91440" anchor="ctr">
            <a:spAutoFit/>
          </a:bodyPr>
          <a:lstStyle/>
          <a:p>
            <a:pPr algn="ctr">
              <a:spcAft>
                <a:spcPts val="400"/>
              </a:spcAft>
            </a:pPr>
            <a:r>
              <a:rPr lang="en-US" sz="900" b="1" kern="100">
                <a:solidFill>
                  <a:srgbClr val="0078D3"/>
                </a:solidFill>
                <a:latin typeface="Segoe Sans Display Semibold" pitchFamily="2" charset="0"/>
                <a:ea typeface="DengXian" panose="02010600030101010101" pitchFamily="2" charset="-122"/>
                <a:cs typeface="Segoe Sans Display Semibold" pitchFamily="2" charset="0"/>
              </a:rPr>
              <a:t>Copilot Success Kit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E8B98974-EF1C-1CE7-59EF-21E3DCE0C4D8}"/>
              </a:ext>
            </a:extLst>
          </p:cNvPr>
          <p:cNvSpPr txBox="1"/>
          <p:nvPr/>
        </p:nvSpPr>
        <p:spPr>
          <a:xfrm>
            <a:off x="277333" y="13310405"/>
            <a:ext cx="1405505" cy="1420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900" b="1">
                <a:latin typeface="Segoe Sans Display Semibold" pitchFamily="2" charset="0"/>
                <a:cs typeface="Segoe Sans Display Semibold" pitchFamily="2" charset="0"/>
              </a:rPr>
              <a:t>Additional Resources</a:t>
            </a:r>
          </a:p>
        </p:txBody>
      </p:sp>
      <p:pic>
        <p:nvPicPr>
          <p:cNvPr id="129" name="Picture 128" descr="A logo of a company&#10;&#10;AI-generated content may be incorrect.">
            <a:extLst>
              <a:ext uri="{FF2B5EF4-FFF2-40B4-BE49-F238E27FC236}">
                <a16:creationId xmlns:a16="http://schemas.microsoft.com/office/drawing/2014/main" id="{FF64BD96-088D-B94D-AE52-D1E68EA2DE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14819"/>
            <a:ext cx="1828800" cy="804523"/>
          </a:xfrm>
          <a:prstGeom prst="rect">
            <a:avLst/>
          </a:prstGeom>
        </p:spPr>
      </p:pic>
      <p:sp>
        <p:nvSpPr>
          <p:cNvPr id="59" name="TextBox 58">
            <a:hlinkClick r:id="rId8"/>
            <a:extLst>
              <a:ext uri="{FF2B5EF4-FFF2-40B4-BE49-F238E27FC236}">
                <a16:creationId xmlns:a16="http://schemas.microsoft.com/office/drawing/2014/main" id="{5BB709EA-2FCE-FFE0-89D5-E74EF8B87EB5}"/>
              </a:ext>
            </a:extLst>
          </p:cNvPr>
          <p:cNvSpPr txBox="1"/>
          <p:nvPr/>
        </p:nvSpPr>
        <p:spPr>
          <a:xfrm>
            <a:off x="4612318" y="13202678"/>
            <a:ext cx="1371600" cy="357545"/>
          </a:xfrm>
          <a:prstGeom prst="roundRect">
            <a:avLst/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wrap="square" lIns="0" tIns="91440" rIns="0" bIns="91440" anchor="ctr">
            <a:spAutoFit/>
          </a:bodyPr>
          <a:lstStyle/>
          <a:p>
            <a:pPr marL="228600" indent="-228600" algn="ctr">
              <a:spcAft>
                <a:spcPts val="400"/>
              </a:spcAft>
            </a:pPr>
            <a:r>
              <a:rPr lang="en-US" sz="900" b="1" kern="100">
                <a:solidFill>
                  <a:srgbClr val="0078D3"/>
                </a:solidFill>
                <a:latin typeface="Segoe Sans Display Semibold" pitchFamily="2" charset="0"/>
                <a:ea typeface="DengXian" panose="02010600030101010101" pitchFamily="2" charset="-122"/>
                <a:cs typeface="Segoe Sans Display Semibold" pitchFamily="2" charset="0"/>
              </a:rPr>
              <a:t>Scenario Library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B4E8FC-C0EB-86A9-3532-42D12A81DC29}"/>
              </a:ext>
            </a:extLst>
          </p:cNvPr>
          <p:cNvGrpSpPr/>
          <p:nvPr/>
        </p:nvGrpSpPr>
        <p:grpSpPr>
          <a:xfrm>
            <a:off x="3907473" y="3864291"/>
            <a:ext cx="701097" cy="603289"/>
            <a:chOff x="1883344" y="1904722"/>
            <a:chExt cx="1331771" cy="627403"/>
          </a:xfrm>
        </p:grpSpPr>
        <p:sp>
          <p:nvSpPr>
            <p:cNvPr id="3" name="Arc 2">
              <a:extLst>
                <a:ext uri="{FF2B5EF4-FFF2-40B4-BE49-F238E27FC236}">
                  <a16:creationId xmlns:a16="http://schemas.microsoft.com/office/drawing/2014/main" id="{9DE9964C-CA6A-CA0B-B7F8-73B9818180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flipH="1">
              <a:off x="1883536" y="1904938"/>
              <a:ext cx="346157" cy="315061"/>
            </a:xfrm>
            <a:prstGeom prst="arc">
              <a:avLst>
                <a:gd name="adj1" fmla="val 15898458"/>
                <a:gd name="adj2" fmla="val 21454107"/>
              </a:avLst>
            </a:prstGeom>
            <a:ln w="12700">
              <a:solidFill>
                <a:srgbClr val="0085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367" rtl="0" eaLnBrk="1" latinLnBrk="0" hangingPunct="1">
                <a:defRPr sz="17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3" algn="l" defTabSz="914367" rtl="0" eaLnBrk="1" latinLnBrk="0" hangingPunct="1">
                <a:defRPr sz="17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67" algn="l" defTabSz="914367" rtl="0" eaLnBrk="1" latinLnBrk="0" hangingPunct="1">
                <a:defRPr sz="17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0" algn="l" defTabSz="914367" rtl="0" eaLnBrk="1" latinLnBrk="0" hangingPunct="1">
                <a:defRPr sz="17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4" algn="l" defTabSz="914367" rtl="0" eaLnBrk="1" latinLnBrk="0" hangingPunct="1">
                <a:defRPr sz="17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18" algn="l" defTabSz="914367" rtl="0" eaLnBrk="1" latinLnBrk="0" hangingPunct="1">
                <a:defRPr sz="17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1" algn="l" defTabSz="914367" rtl="0" eaLnBrk="1" latinLnBrk="0" hangingPunct="1">
                <a:defRPr sz="17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84" algn="l" defTabSz="914367" rtl="0" eaLnBrk="1" latinLnBrk="0" hangingPunct="1">
                <a:defRPr sz="17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69" algn="l" defTabSz="914367" rtl="0" eaLnBrk="1" latinLnBrk="0" hangingPunct="1">
                <a:defRPr sz="17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08BE8393-E219-81B4-2B9D-F21FF3BBD2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83344" y="2367575"/>
              <a:ext cx="0" cy="164550"/>
            </a:xfrm>
            <a:prstGeom prst="straightConnector1">
              <a:avLst/>
            </a:prstGeom>
            <a:ln w="12700">
              <a:solidFill>
                <a:srgbClr val="00857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5A015E3-F2AD-BBF3-7FCF-C78D2716C8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2034975" y="1904722"/>
              <a:ext cx="1180140" cy="0"/>
            </a:xfrm>
            <a:prstGeom prst="line">
              <a:avLst/>
            </a:prstGeom>
            <a:ln w="12700">
              <a:solidFill>
                <a:srgbClr val="0085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C2C5D7C-CF4A-22B8-0DA4-9F2490E243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883536" y="2051668"/>
              <a:ext cx="0" cy="328426"/>
            </a:xfrm>
            <a:prstGeom prst="line">
              <a:avLst/>
            </a:prstGeom>
            <a:ln w="12700">
              <a:solidFill>
                <a:srgbClr val="0085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ounded Rectangle 65">
            <a:extLst>
              <a:ext uri="{FF2B5EF4-FFF2-40B4-BE49-F238E27FC236}">
                <a16:creationId xmlns:a16="http://schemas.microsoft.com/office/drawing/2014/main" id="{D0A89C60-68FB-7AC9-9B6C-B4F5B2EE405E}"/>
              </a:ext>
            </a:extLst>
          </p:cNvPr>
          <p:cNvSpPr/>
          <p:nvPr/>
        </p:nvSpPr>
        <p:spPr bwMode="auto">
          <a:xfrm>
            <a:off x="4511372" y="3761399"/>
            <a:ext cx="960120" cy="2194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rgbClr val="008575"/>
            </a:solidFill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454142">
                <a:alpha val="20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36000" tIns="0" rIns="36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000" b="1" u="none" strike="noStrike" kern="1200" cap="none" spc="0" normalizeH="0" baseline="0" noProof="0">
                <a:ln>
                  <a:noFill/>
                </a:ln>
                <a:solidFill>
                  <a:srgbClr val="008575"/>
                </a:solidFill>
                <a:effectLst/>
                <a:uLnTx/>
                <a:uFillTx/>
                <a:latin typeface="Segoe Sans Display Semibold" pitchFamily="2" charset="0"/>
                <a:cs typeface="Segoe Sans Display Semibold" pitchFamily="2" charset="0"/>
              </a:rPr>
              <a:t>Goal</a:t>
            </a:r>
          </a:p>
        </p:txBody>
      </p:sp>
    </p:spTree>
    <p:extLst>
      <p:ext uri="{BB962C8B-B14F-4D97-AF65-F5344CB8AC3E}">
        <p14:creationId xmlns:p14="http://schemas.microsoft.com/office/powerpoint/2010/main" val="1684745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5B64D402CB764E9CC233FF31987642" ma:contentTypeVersion="19" ma:contentTypeDescription="Create a new document." ma:contentTypeScope="" ma:versionID="936cf8586afd1f9c61531b5654603dd8">
  <xsd:schema xmlns:xsd="http://www.w3.org/2001/XMLSchema" xmlns:xs="http://www.w3.org/2001/XMLSchema" xmlns:p="http://schemas.microsoft.com/office/2006/metadata/properties" xmlns:ns1="http://schemas.microsoft.com/sharepoint/v3" xmlns:ns2="00cf0def-a058-47bd-9265-f6d1f111732e" xmlns:ns3="54f626bb-976e-4a25-a89f-d089672a3eb7" targetNamespace="http://schemas.microsoft.com/office/2006/metadata/properties" ma:root="true" ma:fieldsID="7aae5d99d7cc82e5cda23333d78eacd8" ns1:_="" ns2:_="" ns3:_="">
    <xsd:import namespace="http://schemas.microsoft.com/sharepoint/v3"/>
    <xsd:import namespace="00cf0def-a058-47bd-9265-f6d1f111732e"/>
    <xsd:import namespace="54f626bb-976e-4a25-a89f-d089672a3e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Location" minOccurs="0"/>
                <xsd:element ref="ns2:MediaServiceDoc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cf0def-a058-47bd-9265-f6d1f11173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Text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DocTags" ma:index="26" nillable="true" ma:displayName="MediaServiceDocTags" ma:hidden="true" ma:internalName="MediaServiceDoc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f626bb-976e-4a25-a89f-d089672a3eb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7600fa0d-e7d3-4e7d-aa6c-9a64a26f4e6d}" ma:internalName="TaxCatchAll" ma:showField="CatchAllData" ma:web="54f626bb-976e-4a25-a89f-d089672a3e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54f626bb-976e-4a25-a89f-d089672a3eb7" xsi:nil="true"/>
    <lcf76f155ced4ddcb4097134ff3c332f xmlns="00cf0def-a058-47bd-9265-f6d1f111732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8CC8FD2-BCE5-4CD3-8E9F-1161EB92C2E5}">
  <ds:schemaRefs>
    <ds:schemaRef ds:uri="00cf0def-a058-47bd-9265-f6d1f111732e"/>
    <ds:schemaRef ds:uri="54f626bb-976e-4a25-a89f-d089672a3eb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7CF121D-CB39-474B-A033-E27DF81FB0D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E7D714-0545-477B-B861-C30C29F72888}">
  <ds:schemaRefs>
    <ds:schemaRef ds:uri="00cf0def-a058-47bd-9265-f6d1f111732e"/>
    <ds:schemaRef ds:uri="54f626bb-976e-4a25-a89f-d089672a3eb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Lafferty, Katie</dc:creator>
  <cp:revision>5</cp:revision>
  <dcterms:created xsi:type="dcterms:W3CDTF">2025-07-31T16:12:57Z</dcterms:created>
  <dcterms:modified xsi:type="dcterms:W3CDTF">2025-11-06T16:53:36Z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0x010100A65B64D402CB764E9CC233FF31987642</vt:lpwstr>
  </property>
  <property fmtid="{D5CDD505-2E9C-101B-9397-08002B2CF9AE}" pid="3" name="MediaServiceImageTags">
    <vt:lpwstr/>
  </property>
</Properties>
</file>